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57"/>
  </p:notesMasterIdLst>
  <p:sldIdLst>
    <p:sldId id="256" r:id="rId2"/>
    <p:sldId id="283" r:id="rId3"/>
    <p:sldId id="284" r:id="rId4"/>
    <p:sldId id="285" r:id="rId5"/>
    <p:sldId id="287" r:id="rId6"/>
    <p:sldId id="288" r:id="rId7"/>
    <p:sldId id="289" r:id="rId8"/>
    <p:sldId id="257" r:id="rId9"/>
    <p:sldId id="258" r:id="rId10"/>
    <p:sldId id="259" r:id="rId11"/>
    <p:sldId id="261" r:id="rId12"/>
    <p:sldId id="290" r:id="rId13"/>
    <p:sldId id="291" r:id="rId14"/>
    <p:sldId id="292" r:id="rId15"/>
    <p:sldId id="26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4" r:id="rId28"/>
    <p:sldId id="305" r:id="rId29"/>
    <p:sldId id="306" r:id="rId30"/>
    <p:sldId id="307" r:id="rId31"/>
    <p:sldId id="308" r:id="rId32"/>
    <p:sldId id="309" r:id="rId33"/>
    <p:sldId id="310" r:id="rId34"/>
    <p:sldId id="311" r:id="rId35"/>
    <p:sldId id="312" r:id="rId36"/>
    <p:sldId id="313" r:id="rId37"/>
    <p:sldId id="314" r:id="rId38"/>
    <p:sldId id="315" r:id="rId39"/>
    <p:sldId id="316" r:id="rId40"/>
    <p:sldId id="325" r:id="rId41"/>
    <p:sldId id="326" r:id="rId42"/>
    <p:sldId id="327" r:id="rId43"/>
    <p:sldId id="328" r:id="rId44"/>
    <p:sldId id="329" r:id="rId45"/>
    <p:sldId id="330" r:id="rId46"/>
    <p:sldId id="317" r:id="rId47"/>
    <p:sldId id="318" r:id="rId48"/>
    <p:sldId id="319" r:id="rId49"/>
    <p:sldId id="320" r:id="rId50"/>
    <p:sldId id="321" r:id="rId51"/>
    <p:sldId id="322" r:id="rId52"/>
    <p:sldId id="323" r:id="rId53"/>
    <p:sldId id="324" r:id="rId54"/>
    <p:sldId id="264" r:id="rId55"/>
    <p:sldId id="331" r:id="rId5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66580D-7071-4FDA-BA1C-C45D21555030}">
  <a:tblStyle styleId="{AE66580D-7071-4FDA-BA1C-C45D215550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09"/>
    <p:restoredTop sz="94694"/>
  </p:normalViewPr>
  <p:slideViewPr>
    <p:cSldViewPr snapToGrid="0">
      <p:cViewPr varScale="1">
        <p:scale>
          <a:sx n="161" d="100"/>
          <a:sy n="161" d="100"/>
        </p:scale>
        <p:origin x="3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6226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69572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06380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82374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2013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99616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48927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701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97889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6215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86361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9646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11964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12383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70645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9938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7626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0281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8792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2438550" y="1811950"/>
            <a:ext cx="4266900" cy="11598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438550" y="2840054"/>
            <a:ext cx="4266900" cy="7848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marL="914400" lvl="1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marL="1371600" lvl="2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marL="1828800" lvl="3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marL="2286000" lvl="4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marL="2743200" lvl="5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marL="3200400" lvl="6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marL="3657600" lvl="7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marL="4114800" lvl="8" indent="-36830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2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1"/>
          </p:nvPr>
        </p:nvSpPr>
        <p:spPr>
          <a:xfrm>
            <a:off x="3844325" y="797725"/>
            <a:ext cx="14817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2"/>
          </p:nvPr>
        </p:nvSpPr>
        <p:spPr>
          <a:xfrm>
            <a:off x="5524777" y="797725"/>
            <a:ext cx="14817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3"/>
          </p:nvPr>
        </p:nvSpPr>
        <p:spPr>
          <a:xfrm>
            <a:off x="7205229" y="797725"/>
            <a:ext cx="14817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7" r:id="rId6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arquisoft.github.io/dechat_es3b/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135" b="89904" l="6793" r="96209">
                        <a14:foregroundMark x1="29542" y1="58173" x2="29542" y2="58173"/>
                        <a14:foregroundMark x1="41548" y1="59135" x2="41548" y2="59135"/>
                        <a14:foregroundMark x1="52765" y1="59135" x2="52765" y2="59135"/>
                        <a14:foregroundMark x1="65877" y1="60577" x2="65877" y2="60577"/>
                        <a14:foregroundMark x1="77567" y1="57212" x2="77567" y2="57212"/>
                        <a14:foregroundMark x1="90363" y1="60577" x2="90363" y2="60577"/>
                        <a14:foregroundMark x1="12164" y1="53365" x2="12164" y2="53365"/>
                        <a14:foregroundMark x1="16114" y1="54327" x2="16114" y2="54327"/>
                        <a14:foregroundMark x1="19589" y1="53365" x2="19589" y2="53365"/>
                        <a14:backgroundMark x1="18483" y1="25000" x2="18483" y2="25000"/>
                        <a14:backgroundMark x1="17694" y1="62500" x2="17694" y2="6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190" y="1963271"/>
            <a:ext cx="2740694" cy="9005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012" scaled="0"/>
        </a:gra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ctrTitle"/>
          </p:nvPr>
        </p:nvSpPr>
        <p:spPr>
          <a:xfrm>
            <a:off x="2169925" y="1811950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Funcionamiento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1426D38-2EF9-9043-9963-448184A8B6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95" t="12257" r="13054" b="33436"/>
          <a:stretch/>
        </p:blipFill>
        <p:spPr>
          <a:xfrm>
            <a:off x="3072809" y="457199"/>
            <a:ext cx="5858539" cy="4270363"/>
          </a:xfrm>
          <a:prstGeom prst="rect">
            <a:avLst/>
          </a:prstGeom>
        </p:spPr>
      </p:pic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</a:t>
            </a:r>
            <a:r>
              <a:rPr lang="es-ES" dirty="0"/>
              <a:t>Como</a:t>
            </a:r>
            <a:r>
              <a:rPr lang="en" dirty="0"/>
              <a:t> </a:t>
            </a:r>
            <a:r>
              <a:rPr lang="es-ES_tradnl" dirty="0"/>
              <a:t>funciona</a:t>
            </a:r>
            <a:r>
              <a:rPr lang="en" dirty="0"/>
              <a:t>?</a:t>
            </a:r>
            <a:endParaRPr dirty="0"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</a:t>
            </a:r>
            <a:endParaRPr dirty="0"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7166885-EBF9-DB43-9B4B-3AEBFF618E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36" r="4640" b="5379"/>
          <a:stretch/>
        </p:blipFill>
        <p:spPr>
          <a:xfrm>
            <a:off x="3637179" y="574158"/>
            <a:ext cx="5315436" cy="417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81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Envío</a:t>
            </a:r>
            <a:r>
              <a:rPr lang="en" dirty="0"/>
              <a:t> </a:t>
            </a:r>
            <a:r>
              <a:rPr lang="es-ES_tradnl" dirty="0"/>
              <a:t>Mensajes</a:t>
            </a:r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77E087F-8E01-2741-A345-D00F828A0C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69" t="14276" r="4652" b="14114"/>
          <a:stretch/>
        </p:blipFill>
        <p:spPr>
          <a:xfrm>
            <a:off x="3111342" y="1014080"/>
            <a:ext cx="6032658" cy="311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2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ctrTitle"/>
          </p:nvPr>
        </p:nvSpPr>
        <p:spPr>
          <a:xfrm>
            <a:off x="2169925" y="1811950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Arquitectura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110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246196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Ficheros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BFBB8FF-6757-464E-AF4D-BEF8E70DAA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95" t="57670" r="7013" b="2873"/>
          <a:stretch/>
        </p:blipFill>
        <p:spPr>
          <a:xfrm>
            <a:off x="489153" y="1060308"/>
            <a:ext cx="8165693" cy="35897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246196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rdfjssourcefactory</a:t>
            </a:r>
          </a:p>
        </p:txBody>
      </p:sp>
      <p:sp>
        <p:nvSpPr>
          <p:cNvPr id="6" name="Google Shape;84;p16">
            <a:extLst>
              <a:ext uri="{FF2B5EF4-FFF2-40B4-BE49-F238E27FC236}">
                <a16:creationId xmlns:a16="http://schemas.microsoft.com/office/drawing/2014/main" id="{FEE00861-07E7-1640-A0CB-0DE0CDBE38AC}"/>
              </a:ext>
            </a:extLst>
          </p:cNvPr>
          <p:cNvSpPr txBox="1">
            <a:spLocks/>
          </p:cNvSpPr>
          <p:nvPr/>
        </p:nvSpPr>
        <p:spPr>
          <a:xfrm>
            <a:off x="2169900" y="1212635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Solo una función. “fromURL”</a:t>
            </a:r>
          </a:p>
        </p:txBody>
      </p:sp>
      <p:sp>
        <p:nvSpPr>
          <p:cNvPr id="7" name="Google Shape;84;p16">
            <a:extLst>
              <a:ext uri="{FF2B5EF4-FFF2-40B4-BE49-F238E27FC236}">
                <a16:creationId xmlns:a16="http://schemas.microsoft.com/office/drawing/2014/main" id="{5E5C1776-9F14-2246-91F3-F6A99D9CBA9C}"/>
              </a:ext>
            </a:extLst>
          </p:cNvPr>
          <p:cNvSpPr txBox="1">
            <a:spLocks/>
          </p:cNvSpPr>
          <p:nvPr/>
        </p:nvSpPr>
        <p:spPr>
          <a:xfrm>
            <a:off x="2169900" y="1991849"/>
            <a:ext cx="4804200" cy="2368277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Recibe la URL en la que se encuentran los datos que queremos convertir.</a:t>
            </a:r>
          </a:p>
          <a:p>
            <a:pPr algn="ctr"/>
            <a:endParaRPr lang="es-ES" sz="1800" dirty="0">
              <a:solidFill>
                <a:schemeClr val="bg1"/>
              </a:solidFill>
            </a:endParaRPr>
          </a:p>
          <a:p>
            <a:pPr algn="ctr"/>
            <a:r>
              <a:rPr lang="es-ES" sz="1800" dirty="0">
                <a:solidFill>
                  <a:schemeClr val="bg1"/>
                </a:solidFill>
              </a:rPr>
              <a:t>Devuelve una promesa con el correspondiente rdfssource de esa url.</a:t>
            </a:r>
          </a:p>
        </p:txBody>
      </p:sp>
    </p:spTree>
    <p:extLst>
      <p:ext uri="{BB962C8B-B14F-4D97-AF65-F5344CB8AC3E}">
        <p14:creationId xmlns:p14="http://schemas.microsoft.com/office/powerpoint/2010/main" val="934253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246196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messageManager</a:t>
            </a:r>
          </a:p>
        </p:txBody>
      </p:sp>
      <p:sp>
        <p:nvSpPr>
          <p:cNvPr id="6" name="Google Shape;84;p16">
            <a:extLst>
              <a:ext uri="{FF2B5EF4-FFF2-40B4-BE49-F238E27FC236}">
                <a16:creationId xmlns:a16="http://schemas.microsoft.com/office/drawing/2014/main" id="{FEE00861-07E7-1640-A0CB-0DE0CDBE38AC}"/>
              </a:ext>
            </a:extLst>
          </p:cNvPr>
          <p:cNvSpPr txBox="1">
            <a:spLocks/>
          </p:cNvSpPr>
          <p:nvPr/>
        </p:nvSpPr>
        <p:spPr>
          <a:xfrm>
            <a:off x="2169900" y="1991850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000" dirty="0">
                <a:solidFill>
                  <a:schemeClr val="bg1"/>
                </a:solidFill>
              </a:rPr>
              <a:t>Dos funciones asíncronas: “getNewMessage”, “storeMessage”</a:t>
            </a:r>
          </a:p>
        </p:txBody>
      </p:sp>
    </p:spTree>
    <p:extLst>
      <p:ext uri="{BB962C8B-B14F-4D97-AF65-F5344CB8AC3E}">
        <p14:creationId xmlns:p14="http://schemas.microsoft.com/office/powerpoint/2010/main" val="25114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246196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messageManager</a:t>
            </a: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169900" y="1224262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getNewMessage: Dada una url devuelve una promesa con el mensaje y los datos referidos al mismo.</a:t>
            </a:r>
          </a:p>
          <a:p>
            <a:pPr algn="ctr"/>
            <a:endParaRPr lang="es-ES" sz="1800" dirty="0">
              <a:solidFill>
                <a:schemeClr val="bg1"/>
              </a:solidFill>
            </a:endParaRPr>
          </a:p>
          <a:p>
            <a:pPr algn="ctr"/>
            <a:r>
              <a:rPr lang="es-ES" sz="1800" dirty="0">
                <a:solidFill>
                  <a:schemeClr val="bg1"/>
                </a:solidFill>
              </a:rPr>
              <a:t>storeMessage: dada una url de almacenamiento, un webid,  un nombre de usuario y un mensaje. Guarda el propio mensaje en el inbox. Utiliza el fichero dataSync</a:t>
            </a:r>
          </a:p>
        </p:txBody>
      </p:sp>
    </p:spTree>
    <p:extLst>
      <p:ext uri="{BB962C8B-B14F-4D97-AF65-F5344CB8AC3E}">
        <p14:creationId xmlns:p14="http://schemas.microsoft.com/office/powerpoint/2010/main" val="78247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246196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dataSync</a:t>
            </a: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169900" y="1224262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Consta de 4 funciones:</a:t>
            </a:r>
          </a:p>
          <a:p>
            <a:pPr algn="ctr"/>
            <a:endParaRPr lang="es-ES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bg1"/>
                </a:solidFill>
              </a:rPr>
              <a:t>createEmptyFileForUser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bg1"/>
                </a:solidFill>
              </a:rPr>
              <a:t>deleteFileForUser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bg1"/>
                </a:solidFill>
              </a:rPr>
              <a:t>executeSPARQLUpdateForUser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bg1"/>
                </a:solidFill>
              </a:rPr>
              <a:t>sendToFriendsInbox</a:t>
            </a:r>
          </a:p>
        </p:txBody>
      </p:sp>
    </p:spTree>
    <p:extLst>
      <p:ext uri="{BB962C8B-B14F-4D97-AF65-F5344CB8AC3E}">
        <p14:creationId xmlns:p14="http://schemas.microsoft.com/office/powerpoint/2010/main" val="10734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7;p14"/>
          <p:cNvSpPr txBox="1">
            <a:spLocks/>
          </p:cNvSpPr>
          <p:nvPr/>
        </p:nvSpPr>
        <p:spPr>
          <a:xfrm>
            <a:off x="2617571" y="907950"/>
            <a:ext cx="3908858" cy="3327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800" dirty="0"/>
              <a:t>Mar Rodríguez Medina</a:t>
            </a:r>
          </a:p>
          <a:p>
            <a:endParaRPr lang="es-ES" sz="1800" dirty="0"/>
          </a:p>
          <a:p>
            <a:r>
              <a:rPr lang="es-ES" sz="1800" dirty="0"/>
              <a:t>Alba Serena Suárez</a:t>
            </a:r>
          </a:p>
          <a:p>
            <a:endParaRPr lang="es-ES" sz="1800" dirty="0"/>
          </a:p>
          <a:p>
            <a:r>
              <a:rPr lang="es-ES" sz="1800" dirty="0"/>
              <a:t>David Rico Díaz</a:t>
            </a:r>
          </a:p>
          <a:p>
            <a:endParaRPr lang="es-ES" sz="1800" dirty="0"/>
          </a:p>
          <a:p>
            <a:r>
              <a:rPr lang="es-ES" sz="1800" dirty="0"/>
              <a:t>Yago García Rodríguez</a:t>
            </a:r>
          </a:p>
          <a:p>
            <a:pPr algn="l"/>
            <a:endParaRPr lang="es-ES" sz="1800" dirty="0"/>
          </a:p>
        </p:txBody>
      </p:sp>
    </p:spTree>
    <p:extLst>
      <p:ext uri="{BB962C8B-B14F-4D97-AF65-F5344CB8AC3E}">
        <p14:creationId xmlns:p14="http://schemas.microsoft.com/office/powerpoint/2010/main" val="3979980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359590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dataSync - createEmptyFileForUser</a:t>
            </a: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169900" y="1224262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Crea un fichero para una URL dada por parámetro. El fichero se crea vacío.</a:t>
            </a:r>
          </a:p>
          <a:p>
            <a:pPr algn="ctr"/>
            <a:r>
              <a:rPr lang="es-ES" sz="1800" dirty="0">
                <a:solidFill>
                  <a:schemeClr val="bg1"/>
                </a:solidFill>
              </a:rPr>
              <a:t>Devuelve una promesa con el fichero.</a:t>
            </a:r>
          </a:p>
        </p:txBody>
      </p:sp>
    </p:spTree>
    <p:extLst>
      <p:ext uri="{BB962C8B-B14F-4D97-AF65-F5344CB8AC3E}">
        <p14:creationId xmlns:p14="http://schemas.microsoft.com/office/powerpoint/2010/main" val="104254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359590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dataSync - deleteFileForUser</a:t>
            </a: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013783" y="1268867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Borra un fichero “alojado” en una url dada.</a:t>
            </a:r>
          </a:p>
        </p:txBody>
      </p:sp>
    </p:spTree>
    <p:extLst>
      <p:ext uri="{BB962C8B-B14F-4D97-AF65-F5344CB8AC3E}">
        <p14:creationId xmlns:p14="http://schemas.microsoft.com/office/powerpoint/2010/main" val="282511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013783" y="510547"/>
            <a:ext cx="544638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dataSync - executeSPARQLUpdateForUser</a:t>
            </a: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169900" y="1291169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Actualiza un fichero ”alojado” en una URL dada utilizando una consulta SPARSQL entregada por parámetro</a:t>
            </a:r>
          </a:p>
        </p:txBody>
      </p:sp>
    </p:spTree>
    <p:extLst>
      <p:ext uri="{BB962C8B-B14F-4D97-AF65-F5344CB8AC3E}">
        <p14:creationId xmlns:p14="http://schemas.microsoft.com/office/powerpoint/2010/main" val="154742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013783" y="510547"/>
            <a:ext cx="544638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dataSync - </a:t>
            </a:r>
            <a:r>
              <a:rPr lang="es-ES" sz="2800" dirty="0" err="1">
                <a:solidFill>
                  <a:schemeClr val="bg1"/>
                </a:solidFill>
              </a:rPr>
              <a:t>storeMessage</a:t>
            </a:r>
            <a:endParaRPr lang="es-ES" sz="2800" dirty="0">
              <a:solidFill>
                <a:schemeClr val="bg1"/>
              </a:solidFill>
            </a:endParaRP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169900" y="1291169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Ejecuta un “POST” de un mensaje dado por parámetro, contra una </a:t>
            </a:r>
            <a:r>
              <a:rPr lang="es-ES" sz="1800" dirty="0" err="1">
                <a:solidFill>
                  <a:schemeClr val="bg1"/>
                </a:solidFill>
              </a:rPr>
              <a:t>url</a:t>
            </a:r>
            <a:r>
              <a:rPr lang="es-ES" sz="1800" dirty="0">
                <a:solidFill>
                  <a:schemeClr val="bg1"/>
                </a:solidFill>
              </a:rPr>
              <a:t> también dada.</a:t>
            </a:r>
          </a:p>
        </p:txBody>
      </p:sp>
    </p:spTree>
    <p:extLst>
      <p:ext uri="{BB962C8B-B14F-4D97-AF65-F5344CB8AC3E}">
        <p14:creationId xmlns:p14="http://schemas.microsoft.com/office/powerpoint/2010/main" val="2550875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013783" y="510547"/>
            <a:ext cx="544638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Estructura de un chat en SOLID POD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49974B9-2F7C-494C-9DD8-BE7FB94496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04" t="9926" r="2506" b="9926"/>
          <a:stretch/>
        </p:blipFill>
        <p:spPr>
          <a:xfrm>
            <a:off x="1881951" y="1527717"/>
            <a:ext cx="5380098" cy="310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35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013783" y="510547"/>
            <a:ext cx="544638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Estructura de un chat en SOLID POD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859522C-D8A9-8445-8326-79030FFB65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802" r="1980" b="59802"/>
          <a:stretch/>
        </p:blipFill>
        <p:spPr>
          <a:xfrm>
            <a:off x="752789" y="1670347"/>
            <a:ext cx="7727795" cy="2118732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91D15C8D-3D70-CF4F-8CC7-706C8FF66828}"/>
              </a:ext>
            </a:extLst>
          </p:cNvPr>
          <p:cNvCxnSpPr/>
          <p:nvPr/>
        </p:nvCxnSpPr>
        <p:spPr>
          <a:xfrm flipH="1" flipV="1">
            <a:off x="4736974" y="2119745"/>
            <a:ext cx="516670" cy="731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146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013783" y="510547"/>
            <a:ext cx="544638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Estructura de un chat en SOLID POD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2E5DB00-21C1-904B-A16B-310160DA74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17" b="54568"/>
          <a:stretch/>
        </p:blipFill>
        <p:spPr>
          <a:xfrm>
            <a:off x="525334" y="1670347"/>
            <a:ext cx="8047166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29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Interfaz</a:t>
            </a:r>
          </a:p>
        </p:txBody>
      </p:sp>
    </p:spTree>
    <p:extLst>
      <p:ext uri="{BB962C8B-B14F-4D97-AF65-F5344CB8AC3E}">
        <p14:creationId xmlns:p14="http://schemas.microsoft.com/office/powerpoint/2010/main" val="193879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FFC4F4-ABE3-3448-A16B-076A1C7CA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Inicio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BF830F-B658-C642-99DB-832045880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28</a:t>
            </a:fld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DB3B24D-1D1F-1645-B52B-ED4247503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8" t="9629" r="13271" b="7654"/>
          <a:stretch/>
        </p:blipFill>
        <p:spPr>
          <a:xfrm>
            <a:off x="3212006" y="850900"/>
            <a:ext cx="5695328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69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FFC4F4-ABE3-3448-A16B-076A1C7CA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Ayuda (Scroll descendiente)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BF830F-B658-C642-99DB-832045880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29</a:t>
            </a:fld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D5D9E99-4E8D-CC49-A715-AD0A54CF9A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" t="10617" r="13425" b="7654"/>
          <a:stretch/>
        </p:blipFill>
        <p:spPr>
          <a:xfrm>
            <a:off x="3100312" y="813225"/>
            <a:ext cx="5928972" cy="351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66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012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6" name="Google Shape;67;p14"/>
          <p:cNvSpPr txBox="1">
            <a:spLocks/>
          </p:cNvSpPr>
          <p:nvPr/>
        </p:nvSpPr>
        <p:spPr>
          <a:xfrm>
            <a:off x="2734109" y="2743976"/>
            <a:ext cx="3720477" cy="959225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4800" dirty="0"/>
              <a:t>Seguridad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094" y="995470"/>
            <a:ext cx="1748506" cy="174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9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FFC4F4-ABE3-3448-A16B-076A1C7CA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Sobre Nosotros (Scroll descendiente)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BF830F-B658-C642-99DB-832045880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30</a:t>
            </a:fld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3C22675-AADD-D942-A1DB-8DCBDE16A7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5" t="9630" r="13272" b="7653"/>
          <a:stretch/>
        </p:blipFill>
        <p:spPr>
          <a:xfrm>
            <a:off x="3169173" y="833100"/>
            <a:ext cx="5771211" cy="347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05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FFC4F4-ABE3-3448-A16B-076A1C7CA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Login (Extensión de SOLID)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BF830F-B658-C642-99DB-832045880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31</a:t>
            </a:fld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5D02106-A3B6-464E-9686-6B0490828E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75" r="13580" b="9877"/>
          <a:stretch/>
        </p:blipFill>
        <p:spPr>
          <a:xfrm>
            <a:off x="3174749" y="812800"/>
            <a:ext cx="5904123" cy="342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61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FFC4F4-ABE3-3448-A16B-076A1C7CA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Conversación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BF830F-B658-C642-99DB-832045880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32</a:t>
            </a:fld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DB6A904-223D-B54F-8F52-8CACAB8D3F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" t="11605" r="14198" b="7653"/>
          <a:stretch/>
        </p:blipFill>
        <p:spPr>
          <a:xfrm>
            <a:off x="3130216" y="800100"/>
            <a:ext cx="5899068" cy="347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95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00"/>
            </a:gs>
            <a:gs pos="100000">
              <a:srgbClr val="00FFFF"/>
            </a:gs>
          </a:gsLst>
          <a:lin ang="5400012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Evolución de la Interfaz</a:t>
            </a:r>
          </a:p>
        </p:txBody>
      </p:sp>
    </p:spTree>
    <p:extLst>
      <p:ext uri="{BB962C8B-B14F-4D97-AF65-F5344CB8AC3E}">
        <p14:creationId xmlns:p14="http://schemas.microsoft.com/office/powerpoint/2010/main" val="98156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34</a:t>
            </a:fld>
            <a:endParaRPr lang="es-ES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406400"/>
            <a:ext cx="4539900" cy="5674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SOLID CHESS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9B199B4-497A-3C40-9B49-52E39BE179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8" t="9876" r="12500" b="7901"/>
          <a:stretch/>
        </p:blipFill>
        <p:spPr>
          <a:xfrm>
            <a:off x="1541056" y="973850"/>
            <a:ext cx="6061887" cy="358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934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35</a:t>
            </a:fld>
            <a:endParaRPr lang="es-E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385050"/>
            <a:ext cx="4539900" cy="707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deChat-ES3b – V0.5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33BD15A-785F-0A45-A4EF-220BA20071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4" t="9629" r="13581" b="9383"/>
          <a:stretch/>
        </p:blipFill>
        <p:spPr>
          <a:xfrm>
            <a:off x="1733763" y="1092200"/>
            <a:ext cx="5676474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75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36</a:t>
            </a:fld>
            <a:endParaRPr lang="es-E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385050"/>
            <a:ext cx="4539900" cy="707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deChat-ES3b – V0.5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F0CD10D-8FE2-6448-9C0D-28DDFC99D5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8" t="9630" r="13581" b="7653"/>
          <a:stretch/>
        </p:blipFill>
        <p:spPr>
          <a:xfrm>
            <a:off x="1822450" y="1092200"/>
            <a:ext cx="5499100" cy="344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16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37</a:t>
            </a:fld>
            <a:endParaRPr lang="es-E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385050"/>
            <a:ext cx="4539900" cy="707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deChat-ES3b – V1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DB28E14-2EBC-444A-9C34-7DF761B388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54" t="9630" r="13271" b="7653"/>
          <a:stretch/>
        </p:blipFill>
        <p:spPr>
          <a:xfrm>
            <a:off x="1647964" y="1092200"/>
            <a:ext cx="5848071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07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38</a:t>
            </a:fld>
            <a:endParaRPr lang="es-E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385050"/>
            <a:ext cx="4539900" cy="707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deChat-ES3b – V1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AC5EA12-7150-C04D-83CA-A9B7E62A41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6" t="10123" r="13889" b="7653"/>
          <a:stretch/>
        </p:blipFill>
        <p:spPr>
          <a:xfrm>
            <a:off x="1746250" y="1092200"/>
            <a:ext cx="5651500" cy="345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163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39</a:t>
            </a:fld>
            <a:endParaRPr lang="es-E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1441450"/>
            <a:ext cx="4539900" cy="2260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Prueba Online</a:t>
            </a:r>
          </a:p>
          <a:p>
            <a:endParaRPr lang="es-ES" dirty="0"/>
          </a:p>
          <a:p>
            <a:r>
              <a:rPr lang="es-ES" dirty="0">
                <a:hlinkClick r:id="rId2"/>
              </a:rPr>
              <a:t>AQUÍ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3665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012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7063" y1="45699" x2="37063" y2="45699"/>
                        <a14:foregroundMark x1="47063" y1="44301" x2="47063" y2="44301"/>
                        <a14:foregroundMark x1="50625" y1="43871" x2="50625" y2="43871"/>
                        <a14:foregroundMark x1="48688" y1="58817" x2="48688" y2="58817"/>
                        <a14:foregroundMark x1="50625" y1="53656" x2="50625" y2="53656"/>
                        <a14:foregroundMark x1="51438" y1="61613" x2="51438" y2="61613"/>
                        <a14:foregroundMark x1="50375" y1="63011" x2="50375" y2="63011"/>
                        <a14:foregroundMark x1="49813" y1="63978" x2="49813" y2="63978"/>
                        <a14:foregroundMark x1="46000" y1="63441" x2="46000" y2="63441"/>
                        <a14:foregroundMark x1="47625" y1="61183" x2="47625" y2="61183"/>
                        <a14:foregroundMark x1="48188" y1="63978" x2="52500" y2="58387"/>
                        <a14:foregroundMark x1="52500" y1="56989" x2="52500" y2="56989"/>
                        <a14:foregroundMark x1="51688" y1="56989" x2="51688" y2="56989"/>
                        <a14:foregroundMark x1="50875" y1="56989" x2="50875" y2="56989"/>
                        <a14:foregroundMark x1="47625" y1="56989" x2="47625" y2="56989"/>
                        <a14:foregroundMark x1="47063" y1="56989" x2="47063" y2="56989"/>
                        <a14:foregroundMark x1="47625" y1="43871" x2="47625" y2="43871"/>
                        <a14:foregroundMark x1="49000" y1="42043" x2="49000" y2="42043"/>
                        <a14:foregroundMark x1="52250" y1="45269" x2="52250" y2="45269"/>
                        <a14:foregroundMark x1="44125" y1="32258" x2="44125" y2="32258"/>
                        <a14:foregroundMark x1="52000" y1="32258" x2="52000" y2="32258"/>
                        <a14:foregroundMark x1="62813" y1="46237" x2="62813" y2="46237"/>
                        <a14:foregroundMark x1="60375" y1="63441" x2="60375" y2="63441"/>
                        <a14:foregroundMark x1="50625" y1="43441" x2="50625" y2="43441"/>
                        <a14:foregroundMark x1="47063" y1="41505" x2="47063" y2="41505"/>
                        <a14:foregroundMark x1="46813" y1="39247" x2="46813" y2="39247"/>
                        <a14:foregroundMark x1="47063" y1="37849" x2="47063" y2="37849"/>
                        <a14:foregroundMark x1="48438" y1="39247" x2="48438" y2="39247"/>
                        <a14:foregroundMark x1="47875" y1="42903" x2="47875" y2="42903"/>
                        <a14:foregroundMark x1="44125" y1="46667" x2="44125" y2="46667"/>
                        <a14:foregroundMark x1="44125" y1="43871" x2="44125" y2="43871"/>
                        <a14:foregroundMark x1="41688" y1="42043" x2="41688" y2="42043"/>
                        <a14:foregroundMark x1="43000" y1="36452" x2="43313" y2="47634"/>
                        <a14:foregroundMark x1="47063" y1="41075" x2="56563" y2="39677"/>
                        <a14:foregroundMark x1="43313" y1="41075" x2="53875" y2="57849"/>
                        <a14:foregroundMark x1="42500" y1="59247" x2="53312" y2="63441"/>
                        <a14:foregroundMark x1="47375" y1="63441" x2="48438" y2="35914"/>
                        <a14:foregroundMark x1="41688" y1="42473" x2="59313" y2="31720"/>
                        <a14:foregroundMark x1="35688" y1="49462" x2="59562" y2="48065"/>
                        <a14:foregroundMark x1="38938" y1="53656" x2="59000" y2="58387"/>
                        <a14:foregroundMark x1="40563" y1="62043" x2="58188" y2="65376"/>
                        <a14:foregroundMark x1="47375" y1="68602" x2="48188" y2="27527"/>
                        <a14:foregroundMark x1="55250" y1="30323" x2="55250" y2="73333"/>
                        <a14:foregroundMark x1="60125" y1="33118" x2="50875" y2="71935"/>
                        <a14:foregroundMark x1="37563" y1="41075" x2="48688" y2="7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184" y="1900518"/>
            <a:ext cx="3744469" cy="2176472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438" y="1462088"/>
            <a:ext cx="2653963" cy="87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400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DBFF10-A396-5949-9D13-F8E1D03DC3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8550" y="1991850"/>
            <a:ext cx="4266900" cy="1159800"/>
          </a:xfrm>
        </p:spPr>
        <p:txBody>
          <a:bodyPr/>
          <a:lstStyle/>
          <a:p>
            <a:r>
              <a:rPr lang="es-ES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5838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41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TDD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BDD</a:t>
            </a:r>
          </a:p>
        </p:txBody>
      </p:sp>
    </p:spTree>
    <p:extLst>
      <p:ext uri="{BB962C8B-B14F-4D97-AF65-F5344CB8AC3E}">
        <p14:creationId xmlns:p14="http://schemas.microsoft.com/office/powerpoint/2010/main" val="3412635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42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 - TDD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l"/>
            <a:endParaRPr lang="es-ES" sz="240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A3B9303-537B-EA41-B440-71CC3A776690}"/>
              </a:ext>
            </a:extLst>
          </p:cNvPr>
          <p:cNvSpPr>
            <a:spLocks noGrp="1"/>
          </p:cNvSpPr>
          <p:nvPr/>
        </p:nvSpPr>
        <p:spPr>
          <a:xfrm>
            <a:off x="1653842" y="981950"/>
            <a:ext cx="5836313" cy="3374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2400" dirty="0"/>
              <a:t>5 Ficheros de Test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2400" dirty="0"/>
              <a:t>Cada Fichero contiene test que trabajan sobre la parte referenciada.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2400" dirty="0"/>
              <a:t>17 test en total</a:t>
            </a:r>
          </a:p>
        </p:txBody>
      </p:sp>
    </p:spTree>
    <p:extLst>
      <p:ext uri="{BB962C8B-B14F-4D97-AF65-F5344CB8AC3E}">
        <p14:creationId xmlns:p14="http://schemas.microsoft.com/office/powerpoint/2010/main" val="312458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43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 - TDD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l"/>
            <a:endParaRPr lang="es-ES" sz="24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48878F0-3A41-D143-8AF4-093C61737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427403"/>
            <a:ext cx="3657600" cy="273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46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44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 - BDD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l"/>
            <a:endParaRPr lang="es-ES" sz="240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A3B9303-537B-EA41-B440-71CC3A776690}"/>
              </a:ext>
            </a:extLst>
          </p:cNvPr>
          <p:cNvSpPr>
            <a:spLocks noGrp="1"/>
          </p:cNvSpPr>
          <p:nvPr/>
        </p:nvSpPr>
        <p:spPr>
          <a:xfrm>
            <a:off x="1576220" y="884675"/>
            <a:ext cx="5991558" cy="3374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2400" dirty="0"/>
              <a:t>5 escenarios en total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2400" dirty="0"/>
              <a:t>Probadas las principales funciones del chat:</a:t>
            </a:r>
          </a:p>
          <a:p>
            <a:pPr lvl="8" algn="l"/>
            <a:r>
              <a:rPr lang="es-ES" sz="1800" dirty="0"/>
              <a:t>	- Login Correcto</a:t>
            </a:r>
          </a:p>
          <a:p>
            <a:pPr lvl="8" algn="l"/>
            <a:r>
              <a:rPr lang="es-ES" sz="1800" dirty="0"/>
              <a:t>	- Login Incorrecto</a:t>
            </a:r>
          </a:p>
          <a:p>
            <a:pPr lvl="8" algn="l"/>
            <a:r>
              <a:rPr lang="es-ES" sz="1800" dirty="0"/>
              <a:t>	- Logout</a:t>
            </a:r>
          </a:p>
          <a:p>
            <a:pPr lvl="8" algn="l"/>
            <a:r>
              <a:rPr lang="es-ES" sz="1800" dirty="0"/>
              <a:t>	</a:t>
            </a:r>
            <a:r>
              <a:rPr lang="es-ES" sz="1800"/>
              <a:t>- Crear </a:t>
            </a:r>
            <a:r>
              <a:rPr lang="es-ES" sz="1800" dirty="0"/>
              <a:t>Chat</a:t>
            </a:r>
          </a:p>
        </p:txBody>
      </p:sp>
    </p:spTree>
    <p:extLst>
      <p:ext uri="{BB962C8B-B14F-4D97-AF65-F5344CB8AC3E}">
        <p14:creationId xmlns:p14="http://schemas.microsoft.com/office/powerpoint/2010/main" val="2339270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45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 - BDD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l"/>
            <a:endParaRPr lang="es-ES" sz="24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27DFC36-603A-3C45-B96A-F9DAD5569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349" y="1428750"/>
            <a:ext cx="37973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13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Errores y soluciones</a:t>
            </a:r>
          </a:p>
        </p:txBody>
      </p:sp>
    </p:spTree>
    <p:extLst>
      <p:ext uri="{BB962C8B-B14F-4D97-AF65-F5344CB8AC3E}">
        <p14:creationId xmlns:p14="http://schemas.microsoft.com/office/powerpoint/2010/main" val="157036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47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2302050" y="435850"/>
            <a:ext cx="4539900" cy="5293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Issues Activos</a:t>
            </a:r>
          </a:p>
        </p:txBody>
      </p:sp>
    </p:spTree>
    <p:extLst>
      <p:ext uri="{BB962C8B-B14F-4D97-AF65-F5344CB8AC3E}">
        <p14:creationId xmlns:p14="http://schemas.microsoft.com/office/powerpoint/2010/main" val="12174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48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2302050" y="435850"/>
            <a:ext cx="4539900" cy="5293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Issues Resueltos</a:t>
            </a:r>
          </a:p>
        </p:txBody>
      </p:sp>
    </p:spTree>
    <p:extLst>
      <p:ext uri="{BB962C8B-B14F-4D97-AF65-F5344CB8AC3E}">
        <p14:creationId xmlns:p14="http://schemas.microsoft.com/office/powerpoint/2010/main" val="1039823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49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1989225" y="4866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Problemas en el desarrollo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E319797-87BB-AB49-8D95-3402CE490FE4}"/>
              </a:ext>
            </a:extLst>
          </p:cNvPr>
          <p:cNvSpPr>
            <a:spLocks noGrp="1"/>
          </p:cNvSpPr>
          <p:nvPr/>
        </p:nvSpPr>
        <p:spPr>
          <a:xfrm>
            <a:off x="1572462" y="1257300"/>
            <a:ext cx="5999075" cy="2984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Delay al mandar y recibir mensajes (2-3s)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Incompatibilidad con ciertos navegadores.</a:t>
            </a:r>
          </a:p>
        </p:txBody>
      </p:sp>
    </p:spTree>
    <p:extLst>
      <p:ext uri="{BB962C8B-B14F-4D97-AF65-F5344CB8AC3E}">
        <p14:creationId xmlns:p14="http://schemas.microsoft.com/office/powerpoint/2010/main" val="222956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subTitle" idx="4294967295"/>
          </p:nvPr>
        </p:nvSpPr>
        <p:spPr>
          <a:xfrm>
            <a:off x="1397856" y="3339889"/>
            <a:ext cx="6204900" cy="7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4800" dirty="0">
                <a:solidFill>
                  <a:srgbClr val="FFFFFF"/>
                </a:solidFill>
              </a:rPr>
              <a:t>SOLID POD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788" y="642939"/>
            <a:ext cx="3499037" cy="269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726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50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1989225" y="4866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Decisiones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E319797-87BB-AB49-8D95-3402CE490FE4}"/>
              </a:ext>
            </a:extLst>
          </p:cNvPr>
          <p:cNvSpPr>
            <a:spLocks noGrp="1"/>
          </p:cNvSpPr>
          <p:nvPr/>
        </p:nvSpPr>
        <p:spPr>
          <a:xfrm>
            <a:off x="1572462" y="1409700"/>
            <a:ext cx="5999075" cy="2984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JavaScript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Sin base de datos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Bootstrap CSS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283089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51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1989225" y="4866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Obstáculos encontrados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E319797-87BB-AB49-8D95-3402CE490FE4}"/>
              </a:ext>
            </a:extLst>
          </p:cNvPr>
          <p:cNvSpPr>
            <a:spLocks noGrp="1"/>
          </p:cNvSpPr>
          <p:nvPr/>
        </p:nvSpPr>
        <p:spPr>
          <a:xfrm>
            <a:off x="1572462" y="1409700"/>
            <a:ext cx="5999075" cy="2984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JavaScript: Prácticamente sin experiencia previa.</a:t>
            </a:r>
          </a:p>
        </p:txBody>
      </p:sp>
    </p:spTree>
    <p:extLst>
      <p:ext uri="{BB962C8B-B14F-4D97-AF65-F5344CB8AC3E}">
        <p14:creationId xmlns:p14="http://schemas.microsoft.com/office/powerpoint/2010/main" val="387065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52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1989225" y="4866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Obstáculos encontrados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E319797-87BB-AB49-8D95-3402CE490FE4}"/>
              </a:ext>
            </a:extLst>
          </p:cNvPr>
          <p:cNvSpPr>
            <a:spLocks noGrp="1"/>
          </p:cNvSpPr>
          <p:nvPr/>
        </p:nvSpPr>
        <p:spPr>
          <a:xfrm>
            <a:off x="1572462" y="1409700"/>
            <a:ext cx="5999075" cy="2984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SOLID: Tras semanas leyendo documentaciones y visualizando ejemplos conseguimos entender el concepto de SOLID y su funcionamiento.</a:t>
            </a:r>
          </a:p>
        </p:txBody>
      </p:sp>
    </p:spTree>
    <p:extLst>
      <p:ext uri="{BB962C8B-B14F-4D97-AF65-F5344CB8AC3E}">
        <p14:creationId xmlns:p14="http://schemas.microsoft.com/office/powerpoint/2010/main" val="15445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53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1989225" y="4866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Obstáculos encontrados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E319797-87BB-AB49-8D95-3402CE490FE4}"/>
              </a:ext>
            </a:extLst>
          </p:cNvPr>
          <p:cNvSpPr>
            <a:spLocks noGrp="1"/>
          </p:cNvSpPr>
          <p:nvPr/>
        </p:nvSpPr>
        <p:spPr>
          <a:xfrm>
            <a:off x="1572462" y="1409700"/>
            <a:ext cx="5999075" cy="2984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SOLID: Los ejemplos encontrados en la red eran completamente distintos a nuestro proyecto. La mayoría de ellos no funcionaban correctamente</a:t>
            </a:r>
          </a:p>
        </p:txBody>
      </p:sp>
    </p:spTree>
    <p:extLst>
      <p:ext uri="{BB962C8B-B14F-4D97-AF65-F5344CB8AC3E}">
        <p14:creationId xmlns:p14="http://schemas.microsoft.com/office/powerpoint/2010/main" val="326174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Conclusiones</a:t>
            </a:r>
          </a:p>
        </p:txBody>
      </p:sp>
      <p:sp>
        <p:nvSpPr>
          <p:cNvPr id="123" name="Google Shape;123;p21"/>
          <p:cNvSpPr txBox="1">
            <a:spLocks noGrp="1"/>
          </p:cNvSpPr>
          <p:nvPr>
            <p:ph type="body" idx="1"/>
          </p:nvPr>
        </p:nvSpPr>
        <p:spPr>
          <a:xfrm>
            <a:off x="3844325" y="1303000"/>
            <a:ext cx="1481700" cy="25374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b="1" dirty="0"/>
              <a:t>Producto</a:t>
            </a: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Chat </a:t>
            </a:r>
            <a:r>
              <a:rPr lang="es-ES_tradnl" dirty="0"/>
              <a:t>funcional</a:t>
            </a:r>
            <a:r>
              <a:rPr lang="en" dirty="0"/>
              <a:t> capaz de enviar y </a:t>
            </a:r>
            <a:r>
              <a:rPr lang="es-ES_tradnl" dirty="0"/>
              <a:t>recibir</a:t>
            </a:r>
            <a:r>
              <a:rPr lang="en" dirty="0"/>
              <a:t> mensajes a través de los servidores de SOLID logrando una comunicación privada y decentralizada.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2"/>
          </p:nvPr>
        </p:nvSpPr>
        <p:spPr>
          <a:xfrm>
            <a:off x="5524777" y="1282699"/>
            <a:ext cx="1481700" cy="28016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Test</a:t>
            </a: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Han sido probadas todas las características del chat, logrando así superar los porcentajes requeridos en la asignatura. Nos han ayudado en la refactorización.</a:t>
            </a:r>
            <a:endParaRPr dirty="0"/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3"/>
          </p:nvPr>
        </p:nvSpPr>
        <p:spPr>
          <a:xfrm>
            <a:off x="7205229" y="1282699"/>
            <a:ext cx="1481700" cy="30556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b="1" dirty="0"/>
              <a:t>Experiencia</a:t>
            </a: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Todos los integrantes del grupo consideramos que la experiencia global del paso por la asignatura ha sido satisfactoria a pesar de los problemas encontrados al inicio.</a:t>
            </a:r>
            <a:endParaRPr dirty="0"/>
          </a:p>
        </p:txBody>
      </p:sp>
      <p:sp>
        <p:nvSpPr>
          <p:cNvPr id="126" name="Google Shape;126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F87A8D-CE0D-C84D-98E3-146B69A89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1725" y="1748946"/>
            <a:ext cx="520550" cy="1159800"/>
          </a:xfrm>
        </p:spPr>
        <p:txBody>
          <a:bodyPr/>
          <a:lstStyle/>
          <a:p>
            <a:r>
              <a:rPr lang="es-ES_tradnl" dirty="0"/>
              <a:t>Fin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604391-3026-6943-943A-1CDECA8FA7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84725" y="2662254"/>
            <a:ext cx="647550" cy="784800"/>
          </a:xfrm>
        </p:spPr>
        <p:txBody>
          <a:bodyPr/>
          <a:lstStyle/>
          <a:p>
            <a:r>
              <a:rPr lang="es-ES_tradnl" dirty="0"/>
              <a:t>ES3B</a:t>
            </a:r>
          </a:p>
        </p:txBody>
      </p:sp>
    </p:spTree>
    <p:extLst>
      <p:ext uri="{BB962C8B-B14F-4D97-AF65-F5344CB8AC3E}">
        <p14:creationId xmlns:p14="http://schemas.microsoft.com/office/powerpoint/2010/main" val="69229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sp>
        <p:nvSpPr>
          <p:cNvPr id="3" name="Cilindro 2"/>
          <p:cNvSpPr/>
          <p:nvPr/>
        </p:nvSpPr>
        <p:spPr>
          <a:xfrm>
            <a:off x="2232211" y="2850776"/>
            <a:ext cx="887506" cy="1362635"/>
          </a:xfrm>
          <a:prstGeom prst="can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Cilindro 6"/>
          <p:cNvSpPr/>
          <p:nvPr/>
        </p:nvSpPr>
        <p:spPr>
          <a:xfrm>
            <a:off x="6024283" y="2850776"/>
            <a:ext cx="887506" cy="1362635"/>
          </a:xfrm>
          <a:prstGeom prst="can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" name="Cara sonriente 3"/>
          <p:cNvSpPr/>
          <p:nvPr/>
        </p:nvSpPr>
        <p:spPr>
          <a:xfrm>
            <a:off x="2328581" y="851647"/>
            <a:ext cx="694765" cy="717176"/>
          </a:xfrm>
          <a:prstGeom prst="smileyFac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Cara sonriente 9"/>
          <p:cNvSpPr/>
          <p:nvPr/>
        </p:nvSpPr>
        <p:spPr>
          <a:xfrm>
            <a:off x="6120653" y="851647"/>
            <a:ext cx="694765" cy="717176"/>
          </a:xfrm>
          <a:prstGeom prst="smileyFac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Redondear rectángulo de esquina del mismo lado 4"/>
          <p:cNvSpPr/>
          <p:nvPr/>
        </p:nvSpPr>
        <p:spPr>
          <a:xfrm>
            <a:off x="3760694" y="2213162"/>
            <a:ext cx="1622612" cy="717176"/>
          </a:xfrm>
          <a:prstGeom prst="round2Same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135" b="89904" l="6793" r="96209">
                        <a14:foregroundMark x1="29542" y1="58173" x2="29542" y2="58173"/>
                        <a14:foregroundMark x1="41548" y1="59135" x2="41548" y2="59135"/>
                        <a14:foregroundMark x1="52765" y1="59135" x2="52765" y2="59135"/>
                        <a14:foregroundMark x1="65877" y1="60577" x2="65877" y2="60577"/>
                        <a14:foregroundMark x1="77567" y1="57212" x2="77567" y2="57212"/>
                        <a14:foregroundMark x1="90363" y1="60577" x2="90363" y2="60577"/>
                        <a14:foregroundMark x1="12164" y1="53365" x2="12164" y2="53365"/>
                        <a14:foregroundMark x1="16114" y1="54327" x2="16114" y2="54327"/>
                        <a14:foregroundMark x1="19589" y1="53365" x2="19589" y2="53365"/>
                        <a14:backgroundMark x1="18483" y1="25000" x2="18483" y2="25000"/>
                        <a14:backgroundMark x1="17694" y1="62500" x2="17694" y2="6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266" y="2404254"/>
            <a:ext cx="1019469" cy="334992"/>
          </a:xfrm>
          <a:prstGeom prst="rect">
            <a:avLst/>
          </a:prstGeom>
        </p:spPr>
      </p:pic>
      <p:cxnSp>
        <p:nvCxnSpPr>
          <p:cNvPr id="8" name="Conector recto de flecha 7"/>
          <p:cNvCxnSpPr/>
          <p:nvPr/>
        </p:nvCxnSpPr>
        <p:spPr>
          <a:xfrm>
            <a:off x="3119717" y="1362635"/>
            <a:ext cx="640977" cy="663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 flipH="1">
            <a:off x="5320552" y="1312668"/>
            <a:ext cx="640978" cy="686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Google Shape;67;p14"/>
          <p:cNvSpPr txBox="1">
            <a:spLocks/>
          </p:cNvSpPr>
          <p:nvPr/>
        </p:nvSpPr>
        <p:spPr>
          <a:xfrm>
            <a:off x="3023346" y="1512034"/>
            <a:ext cx="1830055" cy="319896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Envía “hola”</a:t>
            </a:r>
          </a:p>
          <a:p>
            <a:pPr algn="l"/>
            <a:endParaRPr lang="es-ES" sz="1800" dirty="0"/>
          </a:p>
        </p:txBody>
      </p:sp>
      <p:sp>
        <p:nvSpPr>
          <p:cNvPr id="20" name="Google Shape;67;p14"/>
          <p:cNvSpPr txBox="1">
            <a:spLocks/>
          </p:cNvSpPr>
          <p:nvPr/>
        </p:nvSpPr>
        <p:spPr>
          <a:xfrm>
            <a:off x="4738407" y="1523207"/>
            <a:ext cx="1164290" cy="342243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Responde “adiós”</a:t>
            </a:r>
          </a:p>
          <a:p>
            <a:pPr algn="l"/>
            <a:endParaRPr lang="es-ES" sz="1800" dirty="0"/>
          </a:p>
        </p:txBody>
      </p:sp>
      <p:cxnSp>
        <p:nvCxnSpPr>
          <p:cNvPr id="21" name="Conector recto de flecha 20"/>
          <p:cNvCxnSpPr/>
          <p:nvPr/>
        </p:nvCxnSpPr>
        <p:spPr>
          <a:xfrm flipH="1">
            <a:off x="3209365" y="3048000"/>
            <a:ext cx="852901" cy="484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/>
          <p:nvPr/>
        </p:nvCxnSpPr>
        <p:spPr>
          <a:xfrm>
            <a:off x="5164858" y="3036003"/>
            <a:ext cx="737839" cy="496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5" name="Google Shape;67;p14"/>
          <p:cNvSpPr txBox="1">
            <a:spLocks/>
          </p:cNvSpPr>
          <p:nvPr/>
        </p:nvSpPr>
        <p:spPr>
          <a:xfrm>
            <a:off x="3662369" y="3403859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Guarda “hola”</a:t>
            </a:r>
          </a:p>
          <a:p>
            <a:pPr algn="l"/>
            <a:endParaRPr lang="es-ES" sz="1800" dirty="0"/>
          </a:p>
        </p:txBody>
      </p:sp>
      <p:sp>
        <p:nvSpPr>
          <p:cNvPr id="26" name="Google Shape;67;p14"/>
          <p:cNvSpPr txBox="1">
            <a:spLocks/>
          </p:cNvSpPr>
          <p:nvPr/>
        </p:nvSpPr>
        <p:spPr>
          <a:xfrm>
            <a:off x="4684817" y="3403859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Guarda “adiós”</a:t>
            </a:r>
          </a:p>
          <a:p>
            <a:pPr algn="l"/>
            <a:endParaRPr lang="es-ES" sz="1800" dirty="0"/>
          </a:p>
        </p:txBody>
      </p:sp>
      <p:sp>
        <p:nvSpPr>
          <p:cNvPr id="27" name="Google Shape;67;p14"/>
          <p:cNvSpPr txBox="1">
            <a:spLocks/>
          </p:cNvSpPr>
          <p:nvPr/>
        </p:nvSpPr>
        <p:spPr>
          <a:xfrm>
            <a:off x="2287705" y="3660326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POD USER1</a:t>
            </a:r>
          </a:p>
          <a:p>
            <a:pPr algn="l"/>
            <a:endParaRPr lang="es-ES" sz="1800" dirty="0"/>
          </a:p>
        </p:txBody>
      </p:sp>
      <p:sp>
        <p:nvSpPr>
          <p:cNvPr id="28" name="Google Shape;67;p14"/>
          <p:cNvSpPr txBox="1">
            <a:spLocks/>
          </p:cNvSpPr>
          <p:nvPr/>
        </p:nvSpPr>
        <p:spPr>
          <a:xfrm>
            <a:off x="6068138" y="3656814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POD USER2</a:t>
            </a:r>
          </a:p>
          <a:p>
            <a:pPr algn="l"/>
            <a:endParaRPr lang="es-ES" sz="1800" dirty="0"/>
          </a:p>
        </p:txBody>
      </p:sp>
      <p:sp>
        <p:nvSpPr>
          <p:cNvPr id="29" name="Google Shape;67;p14"/>
          <p:cNvSpPr txBox="1">
            <a:spLocks/>
          </p:cNvSpPr>
          <p:nvPr/>
        </p:nvSpPr>
        <p:spPr>
          <a:xfrm>
            <a:off x="2268376" y="1821778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USER1</a:t>
            </a:r>
          </a:p>
          <a:p>
            <a:pPr algn="l"/>
            <a:endParaRPr lang="es-ES" sz="1800" dirty="0"/>
          </a:p>
        </p:txBody>
      </p:sp>
      <p:sp>
        <p:nvSpPr>
          <p:cNvPr id="30" name="Google Shape;67;p14"/>
          <p:cNvSpPr txBox="1">
            <a:spLocks/>
          </p:cNvSpPr>
          <p:nvPr/>
        </p:nvSpPr>
        <p:spPr>
          <a:xfrm>
            <a:off x="6068138" y="1650063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USER2</a:t>
            </a:r>
          </a:p>
        </p:txBody>
      </p:sp>
    </p:spTree>
    <p:extLst>
      <p:ext uri="{BB962C8B-B14F-4D97-AF65-F5344CB8AC3E}">
        <p14:creationId xmlns:p14="http://schemas.microsoft.com/office/powerpoint/2010/main" val="188684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81199" y="914399"/>
            <a:ext cx="5190565" cy="3316941"/>
          </a:xfrm>
        </p:spPr>
        <p:txBody>
          <a:bodyPr/>
          <a:lstStyle/>
          <a:p>
            <a:r>
              <a:rPr lang="es-ES" dirty="0"/>
              <a:t>¿Cómo lo hicimos?</a:t>
            </a:r>
          </a:p>
        </p:txBody>
      </p:sp>
    </p:spTree>
    <p:extLst>
      <p:ext uri="{BB962C8B-B14F-4D97-AF65-F5344CB8AC3E}">
        <p14:creationId xmlns:p14="http://schemas.microsoft.com/office/powerpoint/2010/main" val="4158562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1229880" y="90795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800" dirty="0"/>
              <a:t>Evolución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7E880D3-1B11-F54A-9D99-A945B520D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377" y="1970532"/>
            <a:ext cx="1202436" cy="1202436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B8BAEF37-9888-9C4D-8EC9-D223FF61B5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135" b="89904" l="6793" r="96209">
                        <a14:foregroundMark x1="29542" y1="58173" x2="29542" y2="58173"/>
                        <a14:foregroundMark x1="41548" y1="59135" x2="41548" y2="59135"/>
                        <a14:foregroundMark x1="52765" y1="59135" x2="52765" y2="59135"/>
                        <a14:foregroundMark x1="65877" y1="60577" x2="65877" y2="60577"/>
                        <a14:foregroundMark x1="77567" y1="57212" x2="77567" y2="57212"/>
                        <a14:foregroundMark x1="90363" y1="60577" x2="90363" y2="60577"/>
                        <a14:foregroundMark x1="12164" y1="53365" x2="12164" y2="53365"/>
                        <a14:foregroundMark x1="16114" y1="54327" x2="16114" y2="54327"/>
                        <a14:foregroundMark x1="19589" y1="53365" x2="19589" y2="53365"/>
                        <a14:backgroundMark x1="18483" y1="25000" x2="18483" y2="25000"/>
                        <a14:backgroundMark x1="17694" y1="62500" x2="17694" y2="6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590" y="2121462"/>
            <a:ext cx="2740694" cy="900576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637026EA-339D-2549-B686-E773698CC100}"/>
              </a:ext>
            </a:extLst>
          </p:cNvPr>
          <p:cNvCxnSpPr/>
          <p:nvPr/>
        </p:nvCxnSpPr>
        <p:spPr>
          <a:xfrm>
            <a:off x="5276088" y="2654046"/>
            <a:ext cx="914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012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6" name="Google Shape;67;p14">
            <a:extLst>
              <a:ext uri="{FF2B5EF4-FFF2-40B4-BE49-F238E27FC236}">
                <a16:creationId xmlns:a16="http://schemas.microsoft.com/office/drawing/2014/main" id="{5D534130-2062-784C-BE0D-137B46148A0A}"/>
              </a:ext>
            </a:extLst>
          </p:cNvPr>
          <p:cNvSpPr txBox="1">
            <a:spLocks/>
          </p:cNvSpPr>
          <p:nvPr/>
        </p:nvSpPr>
        <p:spPr>
          <a:xfrm>
            <a:off x="3979932" y="296241"/>
            <a:ext cx="1184136" cy="116773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chemeClr val="bg1"/>
                </a:solidFill>
              </a:rPr>
              <a:t>Core.js</a:t>
            </a:r>
          </a:p>
        </p:txBody>
      </p:sp>
      <p:sp>
        <p:nvSpPr>
          <p:cNvPr id="8" name="Google Shape;67;p14">
            <a:extLst>
              <a:ext uri="{FF2B5EF4-FFF2-40B4-BE49-F238E27FC236}">
                <a16:creationId xmlns:a16="http://schemas.microsoft.com/office/drawing/2014/main" id="{88C81834-69D9-F84A-87EE-0F259A2EEB06}"/>
              </a:ext>
            </a:extLst>
          </p:cNvPr>
          <p:cNvSpPr txBox="1">
            <a:spLocks/>
          </p:cNvSpPr>
          <p:nvPr/>
        </p:nvSpPr>
        <p:spPr>
          <a:xfrm>
            <a:off x="1239024" y="2182191"/>
            <a:ext cx="2372856" cy="145577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800" dirty="0">
                <a:solidFill>
                  <a:schemeClr val="bg1"/>
                </a:solidFill>
              </a:rPr>
              <a:t>1120 líneas de código</a:t>
            </a:r>
          </a:p>
        </p:txBody>
      </p:sp>
      <p:sp>
        <p:nvSpPr>
          <p:cNvPr id="9" name="Google Shape;67;p14">
            <a:extLst>
              <a:ext uri="{FF2B5EF4-FFF2-40B4-BE49-F238E27FC236}">
                <a16:creationId xmlns:a16="http://schemas.microsoft.com/office/drawing/2014/main" id="{CD1F4C4C-7401-4141-BFFF-B0075C6FAC52}"/>
              </a:ext>
            </a:extLst>
          </p:cNvPr>
          <p:cNvSpPr txBox="1">
            <a:spLocks/>
          </p:cNvSpPr>
          <p:nvPr/>
        </p:nvSpPr>
        <p:spPr>
          <a:xfrm>
            <a:off x="5164068" y="2182191"/>
            <a:ext cx="2372856" cy="145577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800" dirty="0">
                <a:solidFill>
                  <a:schemeClr val="bg1"/>
                </a:solidFill>
              </a:rPr>
              <a:t>190 líneas de código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1AB0284-C825-8D43-B47B-F4D3FAE8A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535" y="1664208"/>
            <a:ext cx="907542" cy="907542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C1D8C10B-A696-524C-8628-A1D078A9C7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135" b="89904" l="6793" r="96209">
                        <a14:foregroundMark x1="29542" y1="58173" x2="29542" y2="58173"/>
                        <a14:foregroundMark x1="41548" y1="59135" x2="41548" y2="59135"/>
                        <a14:foregroundMark x1="52765" y1="59135" x2="52765" y2="59135"/>
                        <a14:foregroundMark x1="65877" y1="60577" x2="65877" y2="60577"/>
                        <a14:foregroundMark x1="77567" y1="57212" x2="77567" y2="57212"/>
                        <a14:foregroundMark x1="90363" y1="60577" x2="90363" y2="60577"/>
                        <a14:foregroundMark x1="12164" y1="53365" x2="12164" y2="53365"/>
                        <a14:foregroundMark x1="16114" y1="54327" x2="16114" y2="54327"/>
                        <a14:foregroundMark x1="19589" y1="53365" x2="19589" y2="53365"/>
                        <a14:backgroundMark x1="18483" y1="25000" x2="18483" y2="25000"/>
                        <a14:backgroundMark x1="17694" y1="62500" x2="17694" y2="6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068" y="1778123"/>
            <a:ext cx="2068546" cy="679712"/>
          </a:xfrm>
          <a:prstGeom prst="rect">
            <a:avLst/>
          </a:prstGeom>
        </p:spPr>
      </p:pic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E4319357-C46E-4445-BE81-DD736F634850}"/>
              </a:ext>
            </a:extLst>
          </p:cNvPr>
          <p:cNvCxnSpPr>
            <a:cxnSpLocks/>
          </p:cNvCxnSpPr>
          <p:nvPr/>
        </p:nvCxnSpPr>
        <p:spPr>
          <a:xfrm>
            <a:off x="3508745" y="2338685"/>
            <a:ext cx="128845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570</Words>
  <Application>Microsoft Macintosh PowerPoint</Application>
  <PresentationFormat>Presentación en pantalla (16:9)</PresentationFormat>
  <Paragraphs>163</Paragraphs>
  <Slides>55</Slides>
  <Notes>26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55</vt:i4>
      </vt:variant>
    </vt:vector>
  </HeadingPairs>
  <TitlesOfParts>
    <vt:vector size="59" baseType="lpstr">
      <vt:lpstr>Arial</vt:lpstr>
      <vt:lpstr>Montserrat ExtraBold</vt:lpstr>
      <vt:lpstr>Montserrat Light</vt:lpstr>
      <vt:lpstr>Juliet template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¿Cómo lo hicimos?</vt:lpstr>
      <vt:lpstr>Evolución</vt:lpstr>
      <vt:lpstr>Presentación de PowerPoint</vt:lpstr>
      <vt:lpstr>Funcionamiento</vt:lpstr>
      <vt:lpstr>¿Como funciona?</vt:lpstr>
      <vt:lpstr>Login</vt:lpstr>
      <vt:lpstr>Envío Mensajes</vt:lpstr>
      <vt:lpstr>Arquitectura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Interfaz</vt:lpstr>
      <vt:lpstr>Inicio</vt:lpstr>
      <vt:lpstr>Ayuda (Scroll descendiente)</vt:lpstr>
      <vt:lpstr>Sobre Nosotros (Scroll descendiente)</vt:lpstr>
      <vt:lpstr>Login (Extensión de SOLID)</vt:lpstr>
      <vt:lpstr>Conversación</vt:lpstr>
      <vt:lpstr>Evolución de la Interfaz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Test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Errores y soluciones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Conclusiones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Becario</dc:creator>
  <cp:lastModifiedBy>YAGO GARCIA RODRIGUEZ</cp:lastModifiedBy>
  <cp:revision>21</cp:revision>
  <dcterms:modified xsi:type="dcterms:W3CDTF">2019-04-27T13:35:58Z</dcterms:modified>
</cp:coreProperties>
</file>